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58" r:id="rId6"/>
    <p:sldId id="268" r:id="rId7"/>
    <p:sldId id="269" r:id="rId8"/>
    <p:sldId id="270" r:id="rId9"/>
    <p:sldId id="271" r:id="rId10"/>
    <p:sldId id="272" r:id="rId11"/>
    <p:sldId id="260" r:id="rId12"/>
    <p:sldId id="261" r:id="rId13"/>
    <p:sldId id="262" r:id="rId14"/>
    <p:sldId id="267" r:id="rId15"/>
    <p:sldId id="264"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Picture 99"/>
          <p:cNvPicPr/>
          <p:nvPr/>
        </p:nvPicPr>
        <p:blipFill>
          <a:blip r:embed="rId1">
            <a:alphaModFix amt="40000"/>
          </a:blip>
          <a:stretch>
            <a:fillRect/>
          </a:stretch>
        </p:blipFill>
        <p:spPr>
          <a:xfrm>
            <a:off x="-171450" y="0"/>
            <a:ext cx="12364085" cy="6858000"/>
          </a:xfrm>
          <a:prstGeom prst="rect">
            <a:avLst/>
          </a:prstGeom>
          <a:noFill/>
          <a:ln w="9525">
            <a:noFill/>
          </a:ln>
        </p:spPr>
      </p:pic>
      <p:sp>
        <p:nvSpPr>
          <p:cNvPr id="2" name="Title 1"/>
          <p:cNvSpPr>
            <a:spLocks noGrp="1"/>
          </p:cNvSpPr>
          <p:nvPr>
            <p:ph type="ctrTitle"/>
          </p:nvPr>
        </p:nvSpPr>
        <p:spPr>
          <a:xfrm>
            <a:off x="3550285" y="2381250"/>
            <a:ext cx="4653915" cy="1047750"/>
          </a:xfrm>
        </p:spPr>
        <p:txBody>
          <a:bodyPr>
            <a:noAutofit/>
            <a:scene3d>
              <a:camera prst="orthographicFront"/>
              <a:lightRig rig="threePt" dir="t"/>
            </a:scene3d>
          </a:bodyPr>
          <a:lstStyle/>
          <a:p>
            <a:r>
              <a:rPr lang="sr-Cyrl-RS" sz="8000" dirty="0">
                <a:ln w="22225">
                  <a:solidFill>
                    <a:schemeClr val="accent2"/>
                  </a:solidFill>
                  <a:prstDash val="solid"/>
                </a:ln>
                <a:solidFill>
                  <a:schemeClr val="accent2">
                    <a:lumMod val="40000"/>
                    <a:lumOff val="60000"/>
                  </a:schemeClr>
                </a:solidFill>
                <a:effectLst/>
              </a:rPr>
              <a:t>Скреч</a:t>
            </a:r>
            <a:endParaRPr lang="sr-Cyrl-RS" sz="8000" dirty="0">
              <a:ln w="22225">
                <a:solidFill>
                  <a:schemeClr val="accent2"/>
                </a:solidFill>
                <a:prstDash val="solid"/>
              </a:ln>
              <a:solidFill>
                <a:schemeClr val="accent2">
                  <a:lumMod val="40000"/>
                  <a:lumOff val="60000"/>
                </a:schemeClr>
              </a:solidFill>
              <a:effectLst/>
            </a:endParaRPr>
          </a:p>
        </p:txBody>
      </p:sp>
      <p:sp>
        <p:nvSpPr>
          <p:cNvPr id="3" name="Subtitle 2"/>
          <p:cNvSpPr>
            <a:spLocks noGrp="1"/>
          </p:cNvSpPr>
          <p:nvPr>
            <p:ph type="subTitle" idx="1"/>
          </p:nvPr>
        </p:nvSpPr>
        <p:spPr>
          <a:xfrm>
            <a:off x="4027805" y="3602355"/>
            <a:ext cx="3698240" cy="464185"/>
          </a:xfrm>
        </p:spPr>
        <p:txBody>
          <a:bodyPr/>
          <a:lstStyle/>
          <a:p>
            <a:r>
              <a:rPr lang="sr-Cyrl-RS"/>
              <a:t>Бојан ивановић</a:t>
            </a:r>
            <a:endParaRPr lang="sr-Cyrl-R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3" name="Content Placeholder 102"/>
          <p:cNvPicPr>
            <a:picLocks noChangeAspect="1"/>
          </p:cNvPicPr>
          <p:nvPr>
            <p:ph sz="half" idx="1"/>
          </p:nvPr>
        </p:nvPicPr>
        <p:blipFill>
          <a:blip r:embed="rId1">
            <a:alphaModFix amt="40000"/>
          </a:blip>
          <a:stretch>
            <a:fillRect/>
          </a:stretch>
        </p:blipFill>
        <p:spPr>
          <a:xfrm>
            <a:off x="0" y="1270"/>
            <a:ext cx="12192635" cy="6856730"/>
          </a:xfrm>
          <a:prstGeom prst="rect">
            <a:avLst/>
          </a:prstGeom>
          <a:noFill/>
          <a:ln w="9525">
            <a:noFill/>
          </a:ln>
        </p:spPr>
      </p:pic>
      <p:sp>
        <p:nvSpPr>
          <p:cNvPr id="2" name="Title 1"/>
          <p:cNvSpPr>
            <a:spLocks noGrp="1"/>
          </p:cNvSpPr>
          <p:nvPr>
            <p:ph type="title"/>
          </p:nvPr>
        </p:nvSpPr>
        <p:spPr/>
        <p:txBody>
          <a:bodyPr/>
          <a:p>
            <a:r>
              <a:rPr lang="sr-Cyrl-RS" altLang="en-US"/>
              <a:t>Како кодирати у Скречу</a:t>
            </a:r>
            <a:r>
              <a:rPr lang="en-US" altLang="sr-Cyrl-RS"/>
              <a:t>?</a:t>
            </a:r>
            <a:endParaRPr lang="en-US" altLang="sr-Cyrl-RS"/>
          </a:p>
        </p:txBody>
      </p:sp>
      <p:sp>
        <p:nvSpPr>
          <p:cNvPr id="6" name="Text Box 5"/>
          <p:cNvSpPr txBox="1"/>
          <p:nvPr/>
        </p:nvSpPr>
        <p:spPr>
          <a:xfrm>
            <a:off x="743585" y="2148205"/>
            <a:ext cx="10567670" cy="2245360"/>
          </a:xfrm>
          <a:prstGeom prst="rect">
            <a:avLst/>
          </a:prstGeom>
          <a:noFill/>
        </p:spPr>
        <p:txBody>
          <a:bodyPr wrap="square" rtlCol="0">
            <a:spAutoFit/>
          </a:bodyPr>
          <a:p>
            <a:pPr indent="0">
              <a:buFont typeface="Arial" panose="020B0604020202020204" pitchFamily="34" charset="0"/>
              <a:buNone/>
            </a:pPr>
            <a:r>
              <a:rPr lang="sr-Cyrl-RS" altLang="en-US" sz="2800"/>
              <a:t>Како би почели програмирати у Скречу, први блок (Најчешће) Је </a:t>
            </a:r>
            <a:r>
              <a:rPr lang="sr-Cyrl-RS" altLang="en-US" sz="2800" b="1"/>
              <a:t>Жути блок са зеленом заставицом.</a:t>
            </a:r>
            <a:endParaRPr lang="sr-Cyrl-RS" altLang="en-US" sz="2800"/>
          </a:p>
          <a:p>
            <a:endParaRPr lang="sr-Cyrl-RS" altLang="en-US" sz="2800"/>
          </a:p>
          <a:p>
            <a:r>
              <a:rPr lang="sr-Cyrl-RS" altLang="en-US" sz="2800"/>
              <a:t>После Креирања Кода, Притисне се </a:t>
            </a:r>
            <a:r>
              <a:rPr lang="sr-Cyrl-RS" altLang="en-US" sz="2800" b="1"/>
              <a:t>Зелена заставица</a:t>
            </a:r>
            <a:r>
              <a:rPr lang="sr-Cyrl-RS" altLang="en-US" sz="2800"/>
              <a:t> на врху програма</a:t>
            </a:r>
            <a:endParaRPr lang="sr-Cyrl-RS" altLang="en-US" sz="2800"/>
          </a:p>
        </p:txBody>
      </p:sp>
      <p:pic>
        <p:nvPicPr>
          <p:cNvPr id="104" name="Content Placeholder 103"/>
          <p:cNvPicPr>
            <a:picLocks noChangeAspect="1"/>
          </p:cNvPicPr>
          <p:nvPr>
            <p:ph sz="half" idx="2"/>
          </p:nvPr>
        </p:nvPicPr>
        <p:blipFill>
          <a:blip r:embed="rId2"/>
          <a:stretch>
            <a:fillRect/>
          </a:stretch>
        </p:blipFill>
        <p:spPr>
          <a:xfrm>
            <a:off x="2573020" y="4673600"/>
            <a:ext cx="1428750" cy="857250"/>
          </a:xfrm>
          <a:prstGeom prst="rect">
            <a:avLst/>
          </a:prstGeom>
          <a:noFill/>
          <a:ln w="9525">
            <a:noFill/>
          </a:ln>
        </p:spPr>
      </p:pic>
      <p:pic>
        <p:nvPicPr>
          <p:cNvPr id="105" name="Picture 104"/>
          <p:cNvPicPr/>
          <p:nvPr/>
        </p:nvPicPr>
        <p:blipFill>
          <a:blip r:embed="rId3"/>
          <a:stretch>
            <a:fillRect/>
          </a:stretch>
        </p:blipFill>
        <p:spPr>
          <a:xfrm>
            <a:off x="7333615" y="4673600"/>
            <a:ext cx="1796415" cy="835660"/>
          </a:xfrm>
          <a:prstGeom prst="rect">
            <a:avLst/>
          </a:prstGeom>
          <a:noFill/>
          <a:ln w="9525">
            <a:noFill/>
          </a:ln>
        </p:spPr>
      </p:pic>
      <p:sp>
        <p:nvSpPr>
          <p:cNvPr id="7" name="Text Box 6"/>
          <p:cNvSpPr txBox="1"/>
          <p:nvPr/>
        </p:nvSpPr>
        <p:spPr>
          <a:xfrm>
            <a:off x="6003290" y="5509260"/>
            <a:ext cx="5350510" cy="368300"/>
          </a:xfrm>
          <a:prstGeom prst="rect">
            <a:avLst/>
          </a:prstGeom>
          <a:noFill/>
        </p:spPr>
        <p:txBody>
          <a:bodyPr wrap="square" rtlCol="0">
            <a:spAutoFit/>
          </a:bodyPr>
          <a:p>
            <a:r>
              <a:rPr lang="sr-Cyrl-RS" b="1"/>
              <a:t>Блок “Ако је Зелена Заставица кликнута?”</a:t>
            </a:r>
            <a:endParaRPr lang="sr-Cyrl-RS" b="1"/>
          </a:p>
        </p:txBody>
      </p:sp>
      <p:sp>
        <p:nvSpPr>
          <p:cNvPr id="8" name="Text Box 7"/>
          <p:cNvSpPr txBox="1"/>
          <p:nvPr/>
        </p:nvSpPr>
        <p:spPr>
          <a:xfrm>
            <a:off x="1070610" y="5695315"/>
            <a:ext cx="4433570" cy="368300"/>
          </a:xfrm>
          <a:prstGeom prst="rect">
            <a:avLst/>
          </a:prstGeom>
          <a:noFill/>
        </p:spPr>
        <p:txBody>
          <a:bodyPr wrap="square" rtlCol="0">
            <a:spAutoFit/>
          </a:bodyPr>
          <a:p>
            <a:r>
              <a:rPr lang="sr-Cyrl-RS" altLang="en-US" b="1"/>
              <a:t>Зелена заставица за покретање програма</a:t>
            </a:r>
            <a:endParaRPr lang="sr-Cyrl-RS" altLang="en-US"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9" name="Picture 108"/>
          <p:cNvPicPr/>
          <p:nvPr/>
        </p:nvPicPr>
        <p:blipFill>
          <a:blip r:embed="rId1">
            <a:alphaModFix amt="40000"/>
          </a:blip>
          <a:stretch>
            <a:fillRect/>
          </a:stretch>
        </p:blipFill>
        <p:spPr>
          <a:xfrm>
            <a:off x="0" y="0"/>
            <a:ext cx="12192000" cy="6858000"/>
          </a:xfrm>
          <a:prstGeom prst="rect">
            <a:avLst/>
          </a:prstGeom>
          <a:noFill/>
          <a:ln w="9525">
            <a:noFill/>
          </a:ln>
        </p:spPr>
      </p:pic>
      <p:sp>
        <p:nvSpPr>
          <p:cNvPr id="2" name="Title 1"/>
          <p:cNvSpPr>
            <a:spLocks noGrp="1"/>
          </p:cNvSpPr>
          <p:nvPr>
            <p:ph type="title"/>
          </p:nvPr>
        </p:nvSpPr>
        <p:spPr>
          <a:xfrm>
            <a:off x="2207260" y="499745"/>
            <a:ext cx="10515600" cy="1325563"/>
          </a:xfrm>
        </p:spPr>
        <p:txBody>
          <a:bodyPr/>
          <a:p>
            <a:r>
              <a:rPr lang="sr-Cyrl-RS" altLang="en-US"/>
              <a:t>Костими</a:t>
            </a:r>
            <a:endParaRPr lang="sr-Cyrl-RS" altLang="en-US"/>
          </a:p>
        </p:txBody>
      </p:sp>
      <p:sp>
        <p:nvSpPr>
          <p:cNvPr id="3" name="Content Placeholder 2"/>
          <p:cNvSpPr>
            <a:spLocks noGrp="1"/>
          </p:cNvSpPr>
          <p:nvPr>
            <p:ph sz="half" idx="1"/>
          </p:nvPr>
        </p:nvSpPr>
        <p:spPr/>
        <p:txBody>
          <a:bodyPr/>
          <a:p>
            <a:pPr marL="0" indent="0">
              <a:buNone/>
            </a:pPr>
            <a:r>
              <a:rPr lang="sr-Cyrl-RS" altLang="en-US"/>
              <a:t>Постоји више костима у Скречу.</a:t>
            </a:r>
            <a:endParaRPr lang="sr-Cyrl-RS" altLang="en-US"/>
          </a:p>
          <a:p>
            <a:pPr marL="0" indent="0">
              <a:buNone/>
            </a:pPr>
            <a:r>
              <a:rPr lang="sr-Cyrl-RS" altLang="en-US"/>
              <a:t>За више костима је потребно кликнути </a:t>
            </a:r>
            <a:r>
              <a:rPr lang="en-US" altLang="sr-Cyrl-RS"/>
              <a:t>na </a:t>
            </a:r>
            <a:r>
              <a:rPr lang="sr-Cyrl-RS" altLang="en-US"/>
              <a:t>Костиме који се налазе на левом углу поред програма</a:t>
            </a:r>
            <a:endParaRPr lang="sr-Cyrl-RS" altLang="en-US"/>
          </a:p>
          <a:p>
            <a:pPr marL="0" indent="0">
              <a:buNone/>
            </a:pPr>
            <a:r>
              <a:rPr lang="sr-Cyrl-RS" altLang="en-US"/>
              <a:t>У том делу, може се направити сопствени костим, или може се изабрати, кликом на љубичасто дугме на доњем левом углу</a:t>
            </a:r>
            <a:endParaRPr lang="sr-Cyrl-RS" altLang="en-US"/>
          </a:p>
        </p:txBody>
      </p:sp>
      <p:pic>
        <p:nvPicPr>
          <p:cNvPr id="106" name="Content Placeholder 105"/>
          <p:cNvPicPr>
            <a:picLocks noChangeAspect="1"/>
          </p:cNvPicPr>
          <p:nvPr>
            <p:ph sz="half" idx="2"/>
          </p:nvPr>
        </p:nvPicPr>
        <p:blipFill>
          <a:blip r:embed="rId2"/>
          <a:stretch>
            <a:fillRect/>
          </a:stretch>
        </p:blipFill>
        <p:spPr>
          <a:xfrm>
            <a:off x="6894195" y="1227455"/>
            <a:ext cx="3536315" cy="2078990"/>
          </a:xfrm>
          <a:prstGeom prst="rect">
            <a:avLst/>
          </a:prstGeom>
          <a:noFill/>
          <a:ln w="9525">
            <a:noFill/>
          </a:ln>
        </p:spPr>
      </p:pic>
      <p:pic>
        <p:nvPicPr>
          <p:cNvPr id="108" name="Picture 107"/>
          <p:cNvPicPr/>
          <p:nvPr/>
        </p:nvPicPr>
        <p:blipFill>
          <a:blip r:embed="rId3"/>
          <a:srcRect t="69382" r="79063" b="-13"/>
          <a:stretch>
            <a:fillRect/>
          </a:stretch>
        </p:blipFill>
        <p:spPr>
          <a:xfrm>
            <a:off x="7588250" y="4133215"/>
            <a:ext cx="2042160" cy="1525905"/>
          </a:xfrm>
          <a:prstGeom prst="rect">
            <a:avLst/>
          </a:prstGeom>
          <a:noFill/>
          <a:ln w="9525">
            <a:noFill/>
          </a:ln>
        </p:spPr>
      </p:pic>
      <p:cxnSp>
        <p:nvCxnSpPr>
          <p:cNvPr id="5" name="Straight Arrow Connector 4"/>
          <p:cNvCxnSpPr/>
          <p:nvPr/>
        </p:nvCxnSpPr>
        <p:spPr>
          <a:xfrm flipH="1">
            <a:off x="8176260" y="4676775"/>
            <a:ext cx="438150" cy="438150"/>
          </a:xfrm>
          <a:prstGeom prst="straightConnector1">
            <a:avLst/>
          </a:prstGeom>
          <a:ln w="31750">
            <a:gradFill>
              <a:gsLst>
                <a:gs pos="0">
                  <a:schemeClr val="accent1">
                    <a:hueOff val="-4200000"/>
                  </a:schemeClr>
                </a:gs>
                <a:gs pos="100000">
                  <a:schemeClr val="accent1"/>
                </a:gs>
              </a:gsLst>
            </a:gradFill>
            <a:tailEnd type="arrow" w="med" len="med"/>
          </a:ln>
        </p:spPr>
        <p:style>
          <a:lnRef idx="0">
            <a:srgbClr val="FFFFFF"/>
          </a:lnRef>
          <a:fillRef idx="0">
            <a:srgbClr val="FFFFFF"/>
          </a:fillRef>
          <a:effectRef idx="0">
            <a:srgbClr val="FFFFFF"/>
          </a:effectRef>
          <a:fontRef idx="minor">
            <a:schemeClr val="tx1"/>
          </a:fontRef>
        </p:style>
      </p:cxnSp>
      <p:sp>
        <p:nvSpPr>
          <p:cNvPr id="7" name="Text Box 6"/>
          <p:cNvSpPr txBox="1"/>
          <p:nvPr/>
        </p:nvSpPr>
        <p:spPr>
          <a:xfrm>
            <a:off x="7588250" y="3764915"/>
            <a:ext cx="2147570" cy="368300"/>
          </a:xfrm>
          <a:prstGeom prst="rect">
            <a:avLst/>
          </a:prstGeom>
          <a:noFill/>
        </p:spPr>
        <p:txBody>
          <a:bodyPr wrap="square" rtlCol="0">
            <a:spAutoFit/>
          </a:bodyPr>
          <a:p>
            <a:r>
              <a:rPr lang="sr-Cyrl-RS" b="1"/>
              <a:t>За бирање костима</a:t>
            </a:r>
            <a:endParaRPr lang="sr-Cyrl-RS" b="1"/>
          </a:p>
        </p:txBody>
      </p:sp>
      <p:sp>
        <p:nvSpPr>
          <p:cNvPr id="8" name="Text Box 7"/>
          <p:cNvSpPr txBox="1"/>
          <p:nvPr/>
        </p:nvSpPr>
        <p:spPr>
          <a:xfrm>
            <a:off x="7188835" y="725170"/>
            <a:ext cx="2841625" cy="368300"/>
          </a:xfrm>
          <a:prstGeom prst="rect">
            <a:avLst/>
          </a:prstGeom>
          <a:noFill/>
        </p:spPr>
        <p:txBody>
          <a:bodyPr wrap="square" rtlCol="0">
            <a:spAutoFit/>
          </a:bodyPr>
          <a:p>
            <a:r>
              <a:rPr lang="sr-Cyrl-RS" altLang="en-US" b="1"/>
              <a:t>Где се налазе костими</a:t>
            </a:r>
            <a:endParaRPr lang="sr-Cyrl-RS" alt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Сприте</a:t>
            </a:r>
            <a:endParaRPr lang="sr-Cyrl-RS" altLang="en-US"/>
          </a:p>
        </p:txBody>
      </p:sp>
      <p:sp>
        <p:nvSpPr>
          <p:cNvPr id="3" name="Content Placeholder 2"/>
          <p:cNvSpPr>
            <a:spLocks noGrp="1"/>
          </p:cNvSpPr>
          <p:nvPr>
            <p:ph sz="half" idx="1"/>
          </p:nvPr>
        </p:nvSpPr>
        <p:spPr>
          <a:xfrm>
            <a:off x="838200" y="1825625"/>
            <a:ext cx="10821035" cy="4351655"/>
          </a:xfrm>
        </p:spPr>
        <p:txBody>
          <a:bodyPr/>
          <a:p>
            <a:pPr marL="0" indent="0">
              <a:buNone/>
            </a:pPr>
            <a:r>
              <a:rPr lang="sr-Cyrl-RS" altLang="en-US"/>
              <a:t>“</a:t>
            </a:r>
            <a:r>
              <a:rPr lang="sr-Cyrl-RS" altLang="en-US" b="1"/>
              <a:t>Сприте</a:t>
            </a:r>
            <a:r>
              <a:rPr lang="sr-Cyrl-RS" altLang="en-US"/>
              <a:t>” је назив за лика у Скречу</a:t>
            </a:r>
            <a:endParaRPr lang="sr-Cyrl-RS" altLang="en-US"/>
          </a:p>
          <a:p>
            <a:pPr marL="0" indent="0">
              <a:buNone/>
            </a:pPr>
            <a:r>
              <a:rPr lang="sr-Cyrl-RS" altLang="en-US" b="1"/>
              <a:t>Сприте</a:t>
            </a:r>
            <a:r>
              <a:rPr lang="sr-Cyrl-RS" altLang="en-US"/>
              <a:t> или Лик се састоји од вашег кода, костима, звука...</a:t>
            </a:r>
            <a:endParaRPr lang="sr-Cyrl-RS" altLang="en-US"/>
          </a:p>
          <a:p>
            <a:pPr marL="0" indent="0">
              <a:buNone/>
            </a:pPr>
            <a:r>
              <a:rPr lang="sr-Cyrl-RS" altLang="en-US"/>
              <a:t>Може се креирати више Сприте-ова, као и кости,</a:t>
            </a:r>
            <a:endParaRPr lang="sr-Cyrl-RS" altLang="en-US"/>
          </a:p>
          <a:p>
            <a:pPr marL="0" indent="0">
              <a:buNone/>
            </a:pPr>
            <a:endParaRPr lang="sr-Cyrl-R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Позадина</a:t>
            </a:r>
            <a:endParaRPr lang="sr-Cyrl-RS" altLang="en-US"/>
          </a:p>
        </p:txBody>
      </p:sp>
      <p:sp>
        <p:nvSpPr>
          <p:cNvPr id="3" name="Content Placeholder 2"/>
          <p:cNvSpPr>
            <a:spLocks noGrp="1"/>
          </p:cNvSpPr>
          <p:nvPr>
            <p:ph sz="half" idx="1"/>
          </p:nvPr>
        </p:nvSpPr>
        <p:spPr>
          <a:xfrm>
            <a:off x="838200" y="1825625"/>
            <a:ext cx="9917430" cy="4351655"/>
          </a:xfrm>
        </p:spPr>
        <p:txBody>
          <a:bodyPr/>
          <a:p>
            <a:pPr marL="0" indent="0">
              <a:buNone/>
            </a:pPr>
            <a:r>
              <a:rPr lang="sr-Cyrl-RS" altLang="en-US"/>
              <a:t>Позадина се користи као слика (Као и сама реч се налази позади од ликова) и има мање функција него спрајт/лик (Нпр. У позадину не можеш ставити блок за кретање)</a:t>
            </a:r>
            <a:endParaRPr lang="sr-Cyrl-R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Звукови</a:t>
            </a:r>
            <a:endParaRPr lang="sr-Cyrl-RS" altLang="en-US"/>
          </a:p>
        </p:txBody>
      </p:sp>
      <p:sp>
        <p:nvSpPr>
          <p:cNvPr id="3" name="Content Placeholder 2"/>
          <p:cNvSpPr>
            <a:spLocks noGrp="1"/>
          </p:cNvSpPr>
          <p:nvPr>
            <p:ph sz="half" idx="1"/>
          </p:nvPr>
        </p:nvSpPr>
        <p:spPr>
          <a:xfrm>
            <a:off x="838200" y="1825625"/>
            <a:ext cx="9671050" cy="4351655"/>
          </a:xfrm>
        </p:spPr>
        <p:txBody>
          <a:bodyPr/>
          <a:p>
            <a:r>
              <a:rPr lang="sr-Cyrl-RS" altLang="en-US"/>
              <a:t>Звук се налази на истом месту где се налазе костими, само на десној страни, ради на сличном принципу као Костим (Можешете сами да направите или да ставите Звук који већ постоји)</a:t>
            </a:r>
            <a:endParaRPr lang="sr-Cyrl-R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Додатни Блокови</a:t>
            </a:r>
            <a:endParaRPr lang="sr-Cyrl-RS" altLang="en-US"/>
          </a:p>
        </p:txBody>
      </p:sp>
      <p:sp>
        <p:nvSpPr>
          <p:cNvPr id="3" name="Content Placeholder 2"/>
          <p:cNvSpPr>
            <a:spLocks noGrp="1"/>
          </p:cNvSpPr>
          <p:nvPr>
            <p:ph sz="half" idx="1"/>
          </p:nvPr>
        </p:nvSpPr>
        <p:spPr>
          <a:xfrm>
            <a:off x="838200" y="1825625"/>
            <a:ext cx="10205085" cy="4351655"/>
          </a:xfrm>
        </p:spPr>
        <p:txBody>
          <a:bodyPr>
            <a:normAutofit lnSpcReduction="20000"/>
          </a:bodyPr>
          <a:p>
            <a:pPr marL="0" indent="0">
              <a:buNone/>
            </a:pPr>
            <a:r>
              <a:rPr lang="sr-Cyrl-RS" altLang="en-US"/>
              <a:t>У Скречу се могу додати више блоково него што постоји на основној категорији.</a:t>
            </a:r>
            <a:endParaRPr lang="sr-Cyrl-RS" altLang="en-US"/>
          </a:p>
          <a:p>
            <a:pPr marL="0" indent="0">
              <a:buNone/>
            </a:pPr>
            <a:r>
              <a:rPr lang="sr-Cyrl-RS" altLang="en-US"/>
              <a:t>Има више различитих блокова као што су</a:t>
            </a:r>
            <a:endParaRPr lang="sr-Cyrl-RS" altLang="en-US"/>
          </a:p>
          <a:p>
            <a:r>
              <a:rPr lang="sr-Cyrl-RS" altLang="en-US"/>
              <a:t>Оловка</a:t>
            </a:r>
            <a:endParaRPr lang="sr-Cyrl-RS" altLang="en-US"/>
          </a:p>
          <a:p>
            <a:r>
              <a:rPr lang="sr-Cyrl-RS" altLang="en-US"/>
              <a:t>Звук (Додани Иструменти)</a:t>
            </a:r>
            <a:endParaRPr lang="sr-Cyrl-RS" altLang="en-US"/>
          </a:p>
          <a:p>
            <a:r>
              <a:rPr lang="sr-Cyrl-RS" altLang="en-US"/>
              <a:t>Видео Детекција</a:t>
            </a:r>
            <a:endParaRPr lang="sr-Cyrl-RS" altLang="en-US"/>
          </a:p>
          <a:p>
            <a:r>
              <a:rPr lang="sr-Cyrl-RS" altLang="en-US"/>
              <a:t>Текст у Говор</a:t>
            </a:r>
            <a:endParaRPr lang="sr-Cyrl-RS" altLang="en-US"/>
          </a:p>
          <a:p>
            <a:r>
              <a:rPr lang="sr-Cyrl-RS" altLang="en-US"/>
              <a:t>Превод</a:t>
            </a:r>
            <a:endParaRPr lang="sr-Cyrl-RS" altLang="en-US"/>
          </a:p>
          <a:p>
            <a:r>
              <a:rPr lang="sr-Cyrl-RS" altLang="en-US"/>
              <a:t>Микро бит</a:t>
            </a:r>
            <a:endParaRPr lang="sr-Cyrl-RS" altLang="en-US"/>
          </a:p>
          <a:p>
            <a:r>
              <a:rPr lang="sr-Cyrl-RS" altLang="en-US"/>
              <a:t>Лего Додаци (Има их више)</a:t>
            </a:r>
            <a:endParaRPr lang="sr-Cyrl-R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3" name="Picture 102"/>
          <p:cNvPicPr/>
          <p:nvPr/>
        </p:nvPicPr>
        <p:blipFill>
          <a:blip r:embed="rId1">
            <a:alphaModFix amt="40000"/>
          </a:blip>
          <a:stretch>
            <a:fillRect/>
          </a:stretch>
        </p:blipFill>
        <p:spPr>
          <a:xfrm>
            <a:off x="1560195" y="0"/>
            <a:ext cx="9071610" cy="6858000"/>
          </a:xfrm>
          <a:prstGeom prst="rect">
            <a:avLst/>
          </a:prstGeom>
          <a:noFill/>
          <a:ln w="9525">
            <a:noFill/>
          </a:ln>
        </p:spPr>
      </p:pic>
      <p:sp>
        <p:nvSpPr>
          <p:cNvPr id="2" name="Title 1"/>
          <p:cNvSpPr>
            <a:spLocks noGrp="1"/>
          </p:cNvSpPr>
          <p:nvPr>
            <p:ph type="title"/>
          </p:nvPr>
        </p:nvSpPr>
        <p:spPr/>
        <p:txBody>
          <a:bodyPr/>
          <a:p>
            <a:r>
              <a:rPr lang="sr-Cyrl-RS" altLang="en-US"/>
              <a:t>Основно о Скречу</a:t>
            </a:r>
            <a:endParaRPr lang="sr-Cyrl-RS" altLang="en-US"/>
          </a:p>
        </p:txBody>
      </p:sp>
      <p:sp>
        <p:nvSpPr>
          <p:cNvPr id="3" name="Content Placeholder 2"/>
          <p:cNvSpPr>
            <a:spLocks noGrp="1"/>
          </p:cNvSpPr>
          <p:nvPr>
            <p:ph sz="half" idx="1"/>
          </p:nvPr>
        </p:nvSpPr>
        <p:spPr>
          <a:xfrm>
            <a:off x="838200" y="1825625"/>
            <a:ext cx="10094595" cy="4351655"/>
          </a:xfrm>
        </p:spPr>
        <p:txBody>
          <a:bodyPr/>
          <a:p>
            <a:r>
              <a:rPr lang="en-US" b="1"/>
              <a:t>Scratch </a:t>
            </a:r>
            <a:r>
              <a:rPr lang="en-US"/>
              <a:t>(</a:t>
            </a:r>
            <a:r>
              <a:rPr lang="sr-Cyrl-RS" altLang="en-US"/>
              <a:t>преведено -</a:t>
            </a:r>
            <a:r>
              <a:rPr lang="en-US"/>
              <a:t> Скр</a:t>
            </a:r>
            <a:r>
              <a:rPr lang="sr-Cyrl-RS" altLang="en-US"/>
              <a:t>е</a:t>
            </a:r>
            <a:r>
              <a:rPr lang="en-US"/>
              <a:t>ч) је програмски језик</a:t>
            </a:r>
            <a:endParaRPr lang="en-US"/>
          </a:p>
          <a:p>
            <a:pPr marL="0" indent="0">
              <a:buNone/>
            </a:pPr>
            <a:r>
              <a:rPr lang="en-US"/>
              <a:t>Омогућава једноставно креирање </a:t>
            </a:r>
            <a:r>
              <a:rPr lang="sr-Cyrl-RS" altLang="en-US"/>
              <a:t>кода</a:t>
            </a:r>
            <a:r>
              <a:rPr lang="en-US"/>
              <a:t>, </a:t>
            </a:r>
            <a:r>
              <a:rPr lang="sr-Cyrl-RS" altLang="en-US"/>
              <a:t>прављење разних ствари</a:t>
            </a:r>
            <a:endParaRPr lang="sr-Cyrl-RS" altLang="en-US"/>
          </a:p>
          <a:p>
            <a:pPr marL="0" indent="0">
              <a:buNone/>
            </a:pPr>
            <a:r>
              <a:rPr lang="sr-Cyrl-RS" altLang="en-US"/>
              <a:t>(Обично игрице).</a:t>
            </a:r>
            <a:endParaRPr lang="sr-Cyrl-RS" altLang="en-US"/>
          </a:p>
          <a:p>
            <a:pPr marL="0" indent="0">
              <a:buNone/>
            </a:pPr>
            <a:r>
              <a:rPr lang="en-US"/>
              <a:t>Намењен је </a:t>
            </a:r>
            <a:r>
              <a:rPr lang="sr-Cyrl-RS" altLang="en-US"/>
              <a:t>деци</a:t>
            </a:r>
            <a:r>
              <a:rPr lang="en-US"/>
              <a:t> и свима осталим који желе да користе програмирање као начин креативног изражавања.</a:t>
            </a:r>
            <a:endParaRPr lang="en-US"/>
          </a:p>
          <a:p>
            <a:pPr marL="0" indent="0">
              <a:buNone/>
            </a:pPr>
            <a:r>
              <a:rPr lang="en-US"/>
              <a:t>Скр</a:t>
            </a:r>
            <a:r>
              <a:rPr lang="sr-Cyrl-RS" altLang="en-US"/>
              <a:t>е</a:t>
            </a:r>
            <a:r>
              <a:rPr lang="en-US"/>
              <a:t>ч може да се користи на више од педесет различитих говорних језика.</a:t>
            </a:r>
            <a:endParaRPr lang="en-US"/>
          </a:p>
          <a:p>
            <a:pPr marL="0" indent="0">
              <a:buNone/>
            </a:pPr>
            <a:endParaRPr lang="en-US"/>
          </a:p>
        </p:txBody>
      </p:sp>
      <p:pic>
        <p:nvPicPr>
          <p:cNvPr id="102" name="Content Placeholder 101"/>
          <p:cNvPicPr>
            <a:picLocks noChangeAspect="1"/>
          </p:cNvPicPr>
          <p:nvPr>
            <p:ph sz="half" idx="2"/>
          </p:nvPr>
        </p:nvPicPr>
        <p:blipFill>
          <a:blip r:embed="rId2"/>
          <a:stretch>
            <a:fillRect/>
          </a:stretch>
        </p:blipFill>
        <p:spPr>
          <a:xfrm>
            <a:off x="8159750" y="5267325"/>
            <a:ext cx="3747770" cy="1424305"/>
          </a:xfrm>
          <a:prstGeom prst="rect">
            <a:avLst/>
          </a:prstGeom>
          <a:noFill/>
          <a:ln w="9525">
            <a:noFill/>
          </a:ln>
        </p:spPr>
      </p:pic>
      <p:sp>
        <p:nvSpPr>
          <p:cNvPr id="5" name="Text Box 4"/>
          <p:cNvSpPr txBox="1"/>
          <p:nvPr/>
        </p:nvSpPr>
        <p:spPr>
          <a:xfrm>
            <a:off x="5958205" y="5781675"/>
            <a:ext cx="2475230" cy="395605"/>
          </a:xfrm>
          <a:prstGeom prst="rect">
            <a:avLst/>
          </a:prstGeom>
          <a:noFill/>
        </p:spPr>
        <p:txBody>
          <a:bodyPr wrap="square" rtlCol="0">
            <a:noAutofit/>
          </a:bodyPr>
          <a:p>
            <a:r>
              <a:rPr lang="sr-Cyrl-RS" altLang="en-US" sz="3000"/>
              <a:t>Лого скреча-</a:t>
            </a:r>
            <a:endParaRPr lang="sr-Cyrl-RS" altLang="en-US"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 name="Content Placeholder 99"/>
          <p:cNvPicPr>
            <a:picLocks noChangeAspect="1"/>
          </p:cNvPicPr>
          <p:nvPr>
            <p:ph sz="half" idx="2"/>
          </p:nvPr>
        </p:nvPicPr>
        <p:blipFill>
          <a:blip r:embed="rId1">
            <a:alphaModFix amt="40000"/>
          </a:blip>
          <a:stretch>
            <a:fillRect/>
          </a:stretch>
        </p:blipFill>
        <p:spPr>
          <a:xfrm>
            <a:off x="0" y="-635"/>
            <a:ext cx="12192635" cy="6859270"/>
          </a:xfrm>
          <a:prstGeom prst="rect">
            <a:avLst/>
          </a:prstGeom>
          <a:noFill/>
          <a:ln w="9525">
            <a:noFill/>
          </a:ln>
        </p:spPr>
      </p:pic>
      <p:sp>
        <p:nvSpPr>
          <p:cNvPr id="2" name="Title 1"/>
          <p:cNvSpPr>
            <a:spLocks noGrp="1"/>
          </p:cNvSpPr>
          <p:nvPr>
            <p:ph type="title"/>
          </p:nvPr>
        </p:nvSpPr>
        <p:spPr/>
        <p:txBody>
          <a:bodyPr/>
          <a:p>
            <a:r>
              <a:rPr lang="sr-Cyrl-RS" altLang="en-US"/>
              <a:t>Како је настао Скреч?</a:t>
            </a:r>
            <a:endParaRPr lang="sr-Cyrl-RS" altLang="en-US"/>
          </a:p>
        </p:txBody>
      </p:sp>
      <p:sp>
        <p:nvSpPr>
          <p:cNvPr id="3" name="Content Placeholder 2"/>
          <p:cNvSpPr>
            <a:spLocks noGrp="1"/>
          </p:cNvSpPr>
          <p:nvPr>
            <p:ph sz="half" idx="1"/>
          </p:nvPr>
        </p:nvSpPr>
        <p:spPr>
          <a:xfrm>
            <a:off x="838200" y="1825625"/>
            <a:ext cx="6864350" cy="4351655"/>
          </a:xfrm>
        </p:spPr>
        <p:txBody>
          <a:bodyPr/>
          <a:p>
            <a:pPr marL="0" indent="0">
              <a:buNone/>
            </a:pPr>
            <a:r>
              <a:rPr lang="sr-Cyrl-RS" altLang="en-US"/>
              <a:t>Програм је направила Скреч фондација, Скреч је направљен из жеље да се на једноставан начин да се деца уведу у свет програма. Тако је 2003 настала прва верзија овог програмског језика.</a:t>
            </a:r>
            <a:endParaRPr lang="sr-Cyrl-RS" altLang="en-US"/>
          </a:p>
        </p:txBody>
      </p:sp>
      <p:pic>
        <p:nvPicPr>
          <p:cNvPr id="101" name="Picture 100"/>
          <p:cNvPicPr/>
          <p:nvPr/>
        </p:nvPicPr>
        <p:blipFill>
          <a:blip r:embed="rId2"/>
          <a:stretch>
            <a:fillRect/>
          </a:stretch>
        </p:blipFill>
        <p:spPr>
          <a:xfrm>
            <a:off x="6597650" y="3347085"/>
            <a:ext cx="5104130" cy="3170555"/>
          </a:xfrm>
          <a:prstGeom prst="rect">
            <a:avLst/>
          </a:prstGeom>
          <a:noFill/>
          <a:ln w="9525">
            <a:noFill/>
          </a:ln>
        </p:spPr>
      </p:pic>
      <p:sp>
        <p:nvSpPr>
          <p:cNvPr id="5" name="Text Box 4"/>
          <p:cNvSpPr txBox="1"/>
          <p:nvPr/>
        </p:nvSpPr>
        <p:spPr>
          <a:xfrm>
            <a:off x="7579360" y="2978785"/>
            <a:ext cx="3651250" cy="445135"/>
          </a:xfrm>
          <a:prstGeom prst="rect">
            <a:avLst/>
          </a:prstGeom>
          <a:noFill/>
        </p:spPr>
        <p:txBody>
          <a:bodyPr wrap="square" rtlCol="0">
            <a:spAutoFit/>
            <a:scene3d>
              <a:camera prst="orthographicFront"/>
              <a:lightRig rig="threePt" dir="t"/>
            </a:scene3d>
          </a:bodyPr>
          <a:p>
            <a:r>
              <a:rPr lang="sr-Cyrl-RS" sz="2300" b="1">
                <a:solidFill>
                  <a:schemeClr val="tx1"/>
                </a:solidFill>
                <a:effectLst>
                  <a:outerShdw blurRad="38100" dist="19050" dir="2700000" algn="tl" rotWithShape="0">
                    <a:schemeClr val="dk1">
                      <a:alpha val="40000"/>
                    </a:schemeClr>
                  </a:outerShdw>
                </a:effectLst>
              </a:rPr>
              <a:t>Прва Верзија Скреча (2003)</a:t>
            </a:r>
            <a:endParaRPr lang="sr-Cyrl-RS" sz="23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4" name="Picture 113"/>
          <p:cNvPicPr/>
          <p:nvPr/>
        </p:nvPicPr>
        <p:blipFill>
          <a:blip r:embed="rId1">
            <a:alphaModFix amt="40000"/>
          </a:blip>
          <a:stretch>
            <a:fillRect/>
          </a:stretch>
        </p:blipFill>
        <p:spPr>
          <a:xfrm>
            <a:off x="0" y="0"/>
            <a:ext cx="12192000" cy="6858000"/>
          </a:xfrm>
          <a:prstGeom prst="rect">
            <a:avLst/>
          </a:prstGeom>
          <a:noFill/>
          <a:ln w="9525">
            <a:noFill/>
          </a:ln>
        </p:spPr>
      </p:pic>
      <p:sp>
        <p:nvSpPr>
          <p:cNvPr id="2" name="Title 1"/>
          <p:cNvSpPr>
            <a:spLocks noGrp="1"/>
          </p:cNvSpPr>
          <p:nvPr>
            <p:ph type="title"/>
          </p:nvPr>
        </p:nvSpPr>
        <p:spPr/>
        <p:txBody>
          <a:bodyPr/>
          <a:p>
            <a:r>
              <a:rPr lang="sr-Cyrl-RS" altLang="en-US"/>
              <a:t>Скреч као порграм</a:t>
            </a:r>
            <a:endParaRPr lang="sr-Cyrl-RS" altLang="en-US"/>
          </a:p>
        </p:txBody>
      </p:sp>
      <p:sp>
        <p:nvSpPr>
          <p:cNvPr id="3" name="Content Placeholder 2"/>
          <p:cNvSpPr>
            <a:spLocks noGrp="1"/>
          </p:cNvSpPr>
          <p:nvPr>
            <p:ph sz="half" idx="1"/>
          </p:nvPr>
        </p:nvSpPr>
        <p:spPr>
          <a:xfrm>
            <a:off x="838200" y="1825625"/>
            <a:ext cx="9150985" cy="4351655"/>
          </a:xfrm>
        </p:spPr>
        <p:txBody>
          <a:bodyPr>
            <a:normAutofit fontScale="25000"/>
          </a:bodyPr>
          <a:p>
            <a:r>
              <a:rPr lang="sr-Cyrl-RS" altLang="en-US" sz="9200"/>
              <a:t>У скречу посоје блокови који се корсте за програмиранње</a:t>
            </a:r>
            <a:endParaRPr lang="sr-Cyrl-RS" altLang="en-US" sz="9200"/>
          </a:p>
          <a:p>
            <a:pPr marL="0" indent="0">
              <a:buNone/>
            </a:pPr>
            <a:r>
              <a:rPr lang="sr-Cyrl-RS" altLang="en-US" sz="9200"/>
              <a:t>Има више врста блокова у Скречу који су за:</a:t>
            </a:r>
            <a:endParaRPr lang="sr-Cyrl-RS" altLang="en-US" sz="9200"/>
          </a:p>
          <a:p>
            <a:pPr>
              <a:buFont typeface="Wingdings" panose="05000000000000000000" charset="0"/>
              <a:buChar char="§"/>
            </a:pPr>
            <a:r>
              <a:rPr lang="sr-Cyrl-RS" altLang="en-US" sz="9200" b="1"/>
              <a:t>Кретање</a:t>
            </a:r>
            <a:endParaRPr lang="sr-Cyrl-RS" altLang="en-US" sz="9200" b="1"/>
          </a:p>
          <a:p>
            <a:pPr>
              <a:buFont typeface="Wingdings" panose="05000000000000000000" charset="0"/>
              <a:buChar char="§"/>
            </a:pPr>
            <a:r>
              <a:rPr lang="sr-Cyrl-RS" altLang="en-US" sz="9200" b="1"/>
              <a:t>Изглед</a:t>
            </a:r>
            <a:endParaRPr lang="sr-Cyrl-RS" altLang="en-US" sz="9200" b="1"/>
          </a:p>
          <a:p>
            <a:pPr>
              <a:buFont typeface="Wingdings" panose="05000000000000000000" charset="0"/>
              <a:buChar char="§"/>
            </a:pPr>
            <a:r>
              <a:rPr lang="sr-Cyrl-RS" altLang="en-US" sz="9200" b="1"/>
              <a:t>Звук</a:t>
            </a:r>
            <a:endParaRPr lang="sr-Cyrl-RS" altLang="en-US" sz="9200" b="1"/>
          </a:p>
          <a:p>
            <a:pPr>
              <a:buFont typeface="Wingdings" panose="05000000000000000000" charset="0"/>
              <a:buChar char="§"/>
            </a:pPr>
            <a:r>
              <a:rPr lang="sr-Cyrl-RS" altLang="en-US" sz="9200" b="1"/>
              <a:t>Догађаје</a:t>
            </a:r>
            <a:endParaRPr lang="sr-Cyrl-RS" altLang="en-US" sz="9200" b="1"/>
          </a:p>
          <a:p>
            <a:pPr>
              <a:buFont typeface="Wingdings" panose="05000000000000000000" charset="0"/>
              <a:buChar char="§"/>
            </a:pPr>
            <a:r>
              <a:rPr lang="sr-Cyrl-RS" altLang="en-US" sz="9200" b="1"/>
              <a:t>Управљање</a:t>
            </a:r>
            <a:endParaRPr lang="sr-Cyrl-RS" altLang="en-US" sz="9200" b="1"/>
          </a:p>
          <a:p>
            <a:pPr>
              <a:buFont typeface="Wingdings" panose="05000000000000000000" charset="0"/>
              <a:buChar char="§"/>
            </a:pPr>
            <a:r>
              <a:rPr lang="sr-Cyrl-RS" altLang="en-US" sz="9200" b="1"/>
              <a:t>Осећање</a:t>
            </a:r>
            <a:endParaRPr lang="sr-Cyrl-RS" altLang="en-US" sz="9200" b="1"/>
          </a:p>
          <a:p>
            <a:pPr>
              <a:buFont typeface="Wingdings" panose="05000000000000000000" charset="0"/>
              <a:buChar char="§"/>
            </a:pPr>
            <a:r>
              <a:rPr lang="sr-Cyrl-RS" altLang="en-US" sz="9200" b="1"/>
              <a:t>Оператори</a:t>
            </a:r>
            <a:endParaRPr lang="sr-Cyrl-RS" altLang="en-US" sz="9200" b="1"/>
          </a:p>
          <a:p>
            <a:pPr>
              <a:buFont typeface="Wingdings" panose="05000000000000000000" charset="0"/>
              <a:buChar char="§"/>
            </a:pPr>
            <a:r>
              <a:rPr lang="sr-Cyrl-RS" altLang="en-US" sz="9200" b="1"/>
              <a:t>Променљиве</a:t>
            </a:r>
            <a:endParaRPr lang="sr-Cyrl-RS" altLang="en-US" sz="9200" b="1"/>
          </a:p>
          <a:p>
            <a:pPr>
              <a:buFont typeface="Wingdings" panose="05000000000000000000" charset="0"/>
              <a:buChar char="§"/>
            </a:pPr>
            <a:r>
              <a:rPr lang="sr-Cyrl-RS" altLang="en-US" sz="9200" b="1"/>
              <a:t>Моји блокови (Посебна група)</a:t>
            </a:r>
            <a:endParaRPr lang="sr-Cyrl-RS" altLang="en-US"/>
          </a:p>
        </p:txBody>
      </p:sp>
      <p:pic>
        <p:nvPicPr>
          <p:cNvPr id="105" name="Content Placeholder 104"/>
          <p:cNvPicPr>
            <a:picLocks noChangeAspect="1"/>
          </p:cNvPicPr>
          <p:nvPr>
            <p:ph sz="half" idx="2"/>
          </p:nvPr>
        </p:nvPicPr>
        <p:blipFill>
          <a:blip r:embed="rId2"/>
          <a:srcRect t="7150" r="80621" b="85775"/>
          <a:stretch>
            <a:fillRect/>
          </a:stretch>
        </p:blipFill>
        <p:spPr>
          <a:xfrm>
            <a:off x="2314575" y="2648585"/>
            <a:ext cx="591185" cy="405130"/>
          </a:xfrm>
          <a:prstGeom prst="rect">
            <a:avLst/>
          </a:prstGeom>
          <a:noFill/>
          <a:ln w="9525">
            <a:noFill/>
          </a:ln>
        </p:spPr>
      </p:pic>
      <p:pic>
        <p:nvPicPr>
          <p:cNvPr id="106" name="Picture 105"/>
          <p:cNvPicPr/>
          <p:nvPr/>
        </p:nvPicPr>
        <p:blipFill>
          <a:blip r:embed="rId2"/>
          <a:srcRect t="14870" r="80757" b="78322"/>
          <a:stretch>
            <a:fillRect/>
          </a:stretch>
        </p:blipFill>
        <p:spPr>
          <a:xfrm>
            <a:off x="2124075" y="3201670"/>
            <a:ext cx="590550" cy="386080"/>
          </a:xfrm>
          <a:prstGeom prst="rect">
            <a:avLst/>
          </a:prstGeom>
          <a:noFill/>
          <a:ln w="9525">
            <a:noFill/>
          </a:ln>
        </p:spPr>
      </p:pic>
      <p:pic>
        <p:nvPicPr>
          <p:cNvPr id="107" name="Picture 106"/>
          <p:cNvPicPr/>
          <p:nvPr/>
        </p:nvPicPr>
        <p:blipFill>
          <a:blip r:embed="rId2"/>
          <a:srcRect l="24" t="22007" r="80005" b="69311"/>
          <a:stretch>
            <a:fillRect/>
          </a:stretch>
        </p:blipFill>
        <p:spPr>
          <a:xfrm>
            <a:off x="1751330" y="3587750"/>
            <a:ext cx="563245" cy="455930"/>
          </a:xfrm>
          <a:prstGeom prst="rect">
            <a:avLst/>
          </a:prstGeom>
          <a:noFill/>
          <a:ln w="9525">
            <a:noFill/>
          </a:ln>
        </p:spPr>
      </p:pic>
      <p:pic>
        <p:nvPicPr>
          <p:cNvPr id="108" name="Picture 107"/>
          <p:cNvPicPr/>
          <p:nvPr/>
        </p:nvPicPr>
        <p:blipFill>
          <a:blip r:embed="rId2"/>
          <a:srcRect t="30437" r="79915" b="61657"/>
          <a:stretch>
            <a:fillRect/>
          </a:stretch>
        </p:blipFill>
        <p:spPr>
          <a:xfrm>
            <a:off x="2314575" y="4065905"/>
            <a:ext cx="629920" cy="410845"/>
          </a:xfrm>
          <a:prstGeom prst="rect">
            <a:avLst/>
          </a:prstGeom>
          <a:noFill/>
          <a:ln w="9525">
            <a:noFill/>
          </a:ln>
        </p:spPr>
      </p:pic>
      <p:pic>
        <p:nvPicPr>
          <p:cNvPr id="109" name="Picture 108"/>
          <p:cNvPicPr/>
          <p:nvPr/>
        </p:nvPicPr>
        <p:blipFill>
          <a:blip r:embed="rId2"/>
          <a:srcRect t="37915" r="80395" b="53650"/>
          <a:stretch>
            <a:fillRect/>
          </a:stretch>
        </p:blipFill>
        <p:spPr>
          <a:xfrm>
            <a:off x="2714625" y="4476750"/>
            <a:ext cx="561340" cy="424815"/>
          </a:xfrm>
          <a:prstGeom prst="rect">
            <a:avLst/>
          </a:prstGeom>
          <a:noFill/>
          <a:ln w="9525">
            <a:noFill/>
          </a:ln>
        </p:spPr>
      </p:pic>
      <p:pic>
        <p:nvPicPr>
          <p:cNvPr id="110" name="Picture 109"/>
          <p:cNvPicPr/>
          <p:nvPr/>
        </p:nvPicPr>
        <p:blipFill>
          <a:blip r:embed="rId2"/>
          <a:srcRect t="46339" r="80252" b="46113"/>
          <a:stretch>
            <a:fillRect/>
          </a:stretch>
        </p:blipFill>
        <p:spPr>
          <a:xfrm>
            <a:off x="2314575" y="4954905"/>
            <a:ext cx="657225" cy="424180"/>
          </a:xfrm>
          <a:prstGeom prst="rect">
            <a:avLst/>
          </a:prstGeom>
          <a:noFill/>
          <a:ln w="9525">
            <a:noFill/>
          </a:ln>
        </p:spPr>
      </p:pic>
      <p:pic>
        <p:nvPicPr>
          <p:cNvPr id="111" name="Picture 110"/>
          <p:cNvPicPr/>
          <p:nvPr/>
        </p:nvPicPr>
        <p:blipFill>
          <a:blip r:embed="rId2"/>
          <a:srcRect t="54403" r="80060" b="38243"/>
          <a:stretch>
            <a:fillRect/>
          </a:stretch>
        </p:blipFill>
        <p:spPr>
          <a:xfrm>
            <a:off x="2713355" y="5432425"/>
            <a:ext cx="562610" cy="386715"/>
          </a:xfrm>
          <a:prstGeom prst="rect">
            <a:avLst/>
          </a:prstGeom>
          <a:noFill/>
          <a:ln w="9525">
            <a:noFill/>
          </a:ln>
        </p:spPr>
      </p:pic>
      <p:pic>
        <p:nvPicPr>
          <p:cNvPr id="112" name="Picture 111"/>
          <p:cNvPicPr/>
          <p:nvPr/>
        </p:nvPicPr>
        <p:blipFill>
          <a:blip r:embed="rId2"/>
          <a:srcRect t="62032" r="80676" b="29615"/>
          <a:stretch>
            <a:fillRect/>
          </a:stretch>
        </p:blipFill>
        <p:spPr>
          <a:xfrm>
            <a:off x="2905760" y="5872480"/>
            <a:ext cx="479425" cy="405130"/>
          </a:xfrm>
          <a:prstGeom prst="rect">
            <a:avLst/>
          </a:prstGeom>
          <a:noFill/>
          <a:ln w="9525">
            <a:noFill/>
          </a:ln>
        </p:spPr>
      </p:pic>
      <p:pic>
        <p:nvPicPr>
          <p:cNvPr id="113" name="Picture 112"/>
          <p:cNvPicPr/>
          <p:nvPr/>
        </p:nvPicPr>
        <p:blipFill>
          <a:blip r:embed="rId2"/>
          <a:srcRect t="69852" r="79920" b="22804"/>
          <a:stretch>
            <a:fillRect/>
          </a:stretch>
        </p:blipFill>
        <p:spPr>
          <a:xfrm>
            <a:off x="5078095" y="6231890"/>
            <a:ext cx="671195" cy="42418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Кретање и Изглед</a:t>
            </a:r>
            <a:endParaRPr lang="sr-Cyrl-RS" altLang="en-US"/>
          </a:p>
        </p:txBody>
      </p:sp>
      <p:sp>
        <p:nvSpPr>
          <p:cNvPr id="3" name="Content Placeholder 2"/>
          <p:cNvSpPr>
            <a:spLocks noGrp="1"/>
          </p:cNvSpPr>
          <p:nvPr>
            <p:ph sz="half" idx="1"/>
          </p:nvPr>
        </p:nvSpPr>
        <p:spPr>
          <a:xfrm>
            <a:off x="838200" y="1825625"/>
            <a:ext cx="10040620" cy="4351655"/>
          </a:xfrm>
        </p:spPr>
        <p:txBody>
          <a:bodyPr/>
          <a:p>
            <a:pPr marL="0" indent="0">
              <a:buNone/>
            </a:pPr>
            <a:r>
              <a:rPr lang="sr-Cyrl-RS" altLang="en-US"/>
              <a:t>Кретање се користи за кретање, обртање,Смер,Клизање Лика</a:t>
            </a:r>
            <a:endParaRPr lang="sr-Cyrl-RS" altLang="en-US"/>
          </a:p>
          <a:p>
            <a:pPr marL="0" indent="0">
              <a:buNone/>
            </a:pPr>
            <a:r>
              <a:rPr lang="sr-Cyrl-RS" altLang="en-US"/>
              <a:t>Додатна опција у Кретању јесте “Ако си на Рубу, Окрени се”, То је већ направлљен код за окретање лика кад наиђе на Ивицу (Оскочи ће на другу страну)</a:t>
            </a:r>
            <a:endParaRPr lang="sr-Cyrl-RS" altLang="en-US"/>
          </a:p>
          <a:p>
            <a:pPr marL="0" indent="0">
              <a:buNone/>
            </a:pPr>
            <a:r>
              <a:rPr lang="sr-Cyrl-RS" altLang="en-US"/>
              <a:t>Изглед се користи за Изговоре, Костиме, Величине, Боју, за приказивање и сакривање, напред и назад слој...</a:t>
            </a:r>
            <a:endParaRPr lang="sr-Cyrl-RS" altLang="en-US"/>
          </a:p>
          <a:p>
            <a:pPr marL="0" indent="0">
              <a:buNone/>
            </a:pPr>
            <a:endParaRPr lang="sr-Cyrl-R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Звук и Догађаји</a:t>
            </a:r>
            <a:endParaRPr lang="sr-Cyrl-RS" altLang="en-US"/>
          </a:p>
        </p:txBody>
      </p:sp>
      <p:sp>
        <p:nvSpPr>
          <p:cNvPr id="3" name="Content Placeholder 2"/>
          <p:cNvSpPr>
            <a:spLocks noGrp="1"/>
          </p:cNvSpPr>
          <p:nvPr>
            <p:ph sz="half" idx="1"/>
          </p:nvPr>
        </p:nvSpPr>
        <p:spPr>
          <a:xfrm>
            <a:off x="838200" y="1825625"/>
            <a:ext cx="8863965" cy="4351655"/>
          </a:xfrm>
        </p:spPr>
        <p:txBody>
          <a:bodyPr/>
          <a:p>
            <a:pPr marL="0" indent="0">
              <a:buNone/>
            </a:pPr>
            <a:r>
              <a:rPr lang="sr-Cyrl-RS" altLang="en-US"/>
              <a:t>Звук се користи за звук лика, и може се подесити јачина, тон а и Заустављање свих звукова.</a:t>
            </a:r>
            <a:endParaRPr lang="sr-Cyrl-RS" altLang="en-US"/>
          </a:p>
          <a:p>
            <a:pPr marL="0" indent="0">
              <a:buNone/>
            </a:pPr>
            <a:r>
              <a:rPr lang="sr-Cyrl-RS" altLang="en-US"/>
              <a:t>У Догађајима се налазе Почетни блокови за код. (Ако је Зелена заставица кликнуте, Када је овај лик кликнут, када прими ову поруку...)</a:t>
            </a:r>
            <a:endParaRPr lang="sr-Cyrl-R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Управљање и Осећаји</a:t>
            </a:r>
            <a:endParaRPr lang="sr-Cyrl-RS" altLang="en-US"/>
          </a:p>
        </p:txBody>
      </p:sp>
      <p:sp>
        <p:nvSpPr>
          <p:cNvPr id="3" name="Content Placeholder 2"/>
          <p:cNvSpPr>
            <a:spLocks noGrp="1"/>
          </p:cNvSpPr>
          <p:nvPr>
            <p:ph sz="half" idx="1"/>
          </p:nvPr>
        </p:nvSpPr>
        <p:spPr>
          <a:xfrm>
            <a:off x="838200" y="1825625"/>
            <a:ext cx="8973185" cy="4351655"/>
          </a:xfrm>
        </p:spPr>
        <p:txBody>
          <a:bodyPr/>
          <a:p>
            <a:pPr marL="0" indent="0">
              <a:buNone/>
            </a:pPr>
            <a:r>
              <a:rPr lang="sr-Cyrl-RS" altLang="en-US"/>
              <a:t>У Управљању се налазе блокови за чекање и блокови за Примање одређене функције (Ако је ... Онда, Ако је ... Онда у супротном... , Чекај док не... , Понављај до...), За заустављање свих или одређених кодова, и за клонирање лика</a:t>
            </a:r>
            <a:endParaRPr lang="sr-Cyrl-RS" altLang="en-US"/>
          </a:p>
          <a:p>
            <a:pPr marL="0" indent="0">
              <a:buNone/>
            </a:pPr>
            <a:r>
              <a:rPr lang="sr-Cyrl-RS" altLang="en-US"/>
              <a:t>У Осећајима се налазе блокови за Примање Додира лика, За притискање дугмади и миша, а и за </a:t>
            </a:r>
            <a:r>
              <a:rPr lang="en-US" altLang="en-US"/>
              <a:t>X</a:t>
            </a:r>
            <a:r>
              <a:rPr lang="sr-Cyrl-RS" altLang="en-US"/>
              <a:t> и</a:t>
            </a:r>
            <a:r>
              <a:rPr lang="en-US" altLang="en-US"/>
              <a:t> Y</a:t>
            </a:r>
            <a:r>
              <a:rPr lang="sr-Cyrl-RS" altLang="en-US"/>
              <a:t> миша.</a:t>
            </a:r>
            <a:endParaRPr lang="sr-Cyrl-R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Оператор и Променљива</a:t>
            </a:r>
            <a:endParaRPr lang="sr-Cyrl-RS" altLang="en-US"/>
          </a:p>
        </p:txBody>
      </p:sp>
      <p:sp>
        <p:nvSpPr>
          <p:cNvPr id="3" name="Content Placeholder 2"/>
          <p:cNvSpPr>
            <a:spLocks noGrp="1"/>
          </p:cNvSpPr>
          <p:nvPr>
            <p:ph sz="half" idx="1"/>
          </p:nvPr>
        </p:nvSpPr>
        <p:spPr>
          <a:xfrm>
            <a:off x="838200" y="1825625"/>
            <a:ext cx="9520555" cy="4351655"/>
          </a:xfrm>
        </p:spPr>
        <p:txBody>
          <a:bodyPr/>
          <a:p>
            <a:pPr marL="0" indent="0">
              <a:buNone/>
            </a:pPr>
            <a:r>
              <a:rPr lang="sr-Cyrl-RS" altLang="en-US"/>
              <a:t>Оператор се користи најчешће за Рачунање бројева или својих одређених блокова (Променљива) ако имају број у себи.</a:t>
            </a:r>
            <a:endParaRPr lang="sr-Cyrl-RS" altLang="en-US"/>
          </a:p>
          <a:p>
            <a:pPr marL="0" indent="0">
              <a:buNone/>
            </a:pPr>
            <a:r>
              <a:rPr lang="sr-Cyrl-RS" altLang="en-US"/>
              <a:t>Променљиве се користи за додавање својих блокова (За примање информација, рачунање и др.). Ако Променљива има број у себи, у тој опције се може додати или ставити колико хоћеш да буде резултат те променљиве</a:t>
            </a:r>
            <a:endParaRPr lang="sr-Cyrl-R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ltLang="en-US"/>
              <a:t>Моји Блокови</a:t>
            </a:r>
            <a:endParaRPr lang="sr-Cyrl-RS" altLang="en-US"/>
          </a:p>
        </p:txBody>
      </p:sp>
      <p:sp>
        <p:nvSpPr>
          <p:cNvPr id="3" name="Content Placeholder 2"/>
          <p:cNvSpPr>
            <a:spLocks noGrp="1"/>
          </p:cNvSpPr>
          <p:nvPr>
            <p:ph sz="half" idx="1"/>
          </p:nvPr>
        </p:nvSpPr>
        <p:spPr>
          <a:xfrm>
            <a:off x="838200" y="1825625"/>
            <a:ext cx="8699500" cy="4351655"/>
          </a:xfrm>
        </p:spPr>
        <p:txBody>
          <a:bodyPr/>
          <a:p>
            <a:pPr marL="0" indent="0">
              <a:buNone/>
            </a:pPr>
            <a:r>
              <a:rPr lang="sr-Cyrl-RS" altLang="en-US"/>
              <a:t>У Њој се може направити своји блокови (са Одређеним Кодом који сте ставили у Њега)</a:t>
            </a:r>
            <a:endParaRPr lang="sr-Cyrl-R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3383</Words>
  <Application>WPS Presentation</Application>
  <PresentationFormat>Widescreen</PresentationFormat>
  <Paragraphs>108</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Wingdings</vt:lpstr>
      <vt:lpstr>Calibri Light</vt:lpstr>
      <vt:lpstr>Calibri</vt:lpstr>
      <vt:lpstr>Microsoft YaHei</vt:lpstr>
      <vt:lpstr>Arial Unicode MS</vt:lpstr>
      <vt:lpstr>Office Theme</vt:lpstr>
      <vt:lpstr>Скреч</vt:lpstr>
      <vt:lpstr>Основно о Скречу</vt:lpstr>
      <vt:lpstr>Како је настао Скреч?</vt:lpstr>
      <vt:lpstr>Скреч као порграм</vt:lpstr>
      <vt:lpstr>PowerPoint 演示文稿</vt:lpstr>
      <vt:lpstr>PowerPoint 演示文稿</vt:lpstr>
      <vt:lpstr>PowerPoint 演示文稿</vt:lpstr>
      <vt:lpstr>PowerPoint 演示文稿</vt:lpstr>
      <vt:lpstr>PowerPoint 演示文稿</vt:lpstr>
      <vt:lpstr>Како кодирати у Скречу?</vt:lpstr>
      <vt:lpstr>Костими</vt:lpstr>
      <vt:lpstr>Сприте</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Скреч</dc:title>
  <dc:creator/>
  <cp:lastModifiedBy>Skola Kupinovo</cp:lastModifiedBy>
  <cp:revision>3</cp:revision>
  <dcterms:created xsi:type="dcterms:W3CDTF">2024-04-24T12:47:00Z</dcterms:created>
  <dcterms:modified xsi:type="dcterms:W3CDTF">2024-05-15T07:20:58Z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7FF0423AE7F44EBCA2679E53E4B3638E_13</vt:lpwstr>
  </property>
  <property fmtid="{D5CDD505-2E9C-101B-9397-08002B2CF9AE}" pid="3" name="KSOProductBuildVer">
    <vt:lpwstr>1033-12.2.0.16731</vt:lpwstr>
  </property>
</Properties>
</file>